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4"/>
  </p:notesMasterIdLst>
  <p:handoutMasterIdLst>
    <p:handoutMasterId r:id="rId4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33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4" r:id="rId31"/>
    <p:sldId id="313" r:id="rId32"/>
    <p:sldId id="315" r:id="rId33"/>
    <p:sldId id="316" r:id="rId34"/>
    <p:sldId id="317" r:id="rId35"/>
    <p:sldId id="294" r:id="rId36"/>
    <p:sldId id="334" r:id="rId37"/>
    <p:sldId id="318" r:id="rId38"/>
    <p:sldId id="288" r:id="rId39"/>
    <p:sldId id="289" r:id="rId40"/>
    <p:sldId id="320" r:id="rId41"/>
    <p:sldId id="274" r:id="rId42"/>
    <p:sldId id="329" r:id="rId4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/>
    <p:restoredTop sz="85112"/>
  </p:normalViewPr>
  <p:slideViewPr>
    <p:cSldViewPr snapToGrid="0" snapToObjects="1">
      <p:cViewPr>
        <p:scale>
          <a:sx n="94" d="100"/>
          <a:sy n="94" d="100"/>
        </p:scale>
        <p:origin x="1456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Alper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Sener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30/12/2021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B043C-F5B9-3649-899A-C600F7DEC617}"/>
              </a:ext>
            </a:extLst>
          </p:cNvPr>
          <p:cNvSpPr txBox="1"/>
          <p:nvPr/>
        </p:nvSpPr>
        <p:spPr>
          <a:xfrm>
            <a:off x="335517" y="6427211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GİTHUB URL EKLE!!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6D5E4-FFBB-B34B-ABB5-96CA139D0611}"/>
              </a:ext>
            </a:extLst>
          </p:cNvPr>
          <p:cNvSpPr txBox="1"/>
          <p:nvPr/>
        </p:nvSpPr>
        <p:spPr>
          <a:xfrm>
            <a:off x="1028699" y="400129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A6CBF21-97A5-BF4F-9FF3-89C9D1E4ED90}"/>
              </a:ext>
            </a:extLst>
          </p:cNvPr>
          <p:cNvSpPr txBox="1">
            <a:spLocks/>
          </p:cNvSpPr>
          <p:nvPr/>
        </p:nvSpPr>
        <p:spPr>
          <a:xfrm>
            <a:off x="1213430" y="2260539"/>
            <a:ext cx="4102028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Number &amp;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Number &amp;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 &amp;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 &amp;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 &amp;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 &amp; Payload Mass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918DA94-1D43-984D-906B-EAA6A339D9FB}"/>
              </a:ext>
            </a:extLst>
          </p:cNvPr>
          <p:cNvSpPr txBox="1">
            <a:spLocks/>
          </p:cNvSpPr>
          <p:nvPr/>
        </p:nvSpPr>
        <p:spPr>
          <a:xfrm>
            <a:off x="734029" y="1674235"/>
            <a:ext cx="4581430" cy="6463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drawn following scatter plots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89F648D-99B7-124A-8D58-556E4071E695}"/>
              </a:ext>
            </a:extLst>
          </p:cNvPr>
          <p:cNvSpPr txBox="1">
            <a:spLocks/>
          </p:cNvSpPr>
          <p:nvPr/>
        </p:nvSpPr>
        <p:spPr>
          <a:xfrm>
            <a:off x="7071305" y="2260539"/>
            <a:ext cx="3544308" cy="6463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Rate &amp; Orbit Type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3FCB9BF-11F4-7F42-9A2F-3CD82966A196}"/>
              </a:ext>
            </a:extLst>
          </p:cNvPr>
          <p:cNvSpPr txBox="1">
            <a:spLocks/>
          </p:cNvSpPr>
          <p:nvPr/>
        </p:nvSpPr>
        <p:spPr>
          <a:xfrm>
            <a:off x="6591904" y="1674235"/>
            <a:ext cx="4581430" cy="6463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drawn following bar plots</a:t>
            </a: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8676D6B-0DEC-D648-9504-85EA09E50810}"/>
              </a:ext>
            </a:extLst>
          </p:cNvPr>
          <p:cNvSpPr txBox="1">
            <a:spLocks/>
          </p:cNvSpPr>
          <p:nvPr/>
        </p:nvSpPr>
        <p:spPr>
          <a:xfrm>
            <a:off x="7071305" y="3875027"/>
            <a:ext cx="3544308" cy="6463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Rate &amp; Year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CA72FBB-3F94-0648-9CFC-38AEA5F48D8B}"/>
              </a:ext>
            </a:extLst>
          </p:cNvPr>
          <p:cNvSpPr txBox="1">
            <a:spLocks/>
          </p:cNvSpPr>
          <p:nvPr/>
        </p:nvSpPr>
        <p:spPr>
          <a:xfrm>
            <a:off x="6591904" y="3288723"/>
            <a:ext cx="4581430" cy="6463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drawn following line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4088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5 records where launch sites begin with the string 'KSC’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date where the successful landing outcome in drone ship was achieved.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names of the boosters which have success in ground pad and have payload mass between 4000 and 6000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names of the booster versions which have carried the maximum payload mass.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records which will display the month names, successful landing outcomes in ground pad, booster versions, launch site for the months in year 2017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Ranking the count of successful landing outcomes between two dates in descending order.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800"/>
              </a:spcBef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800"/>
              </a:spcBef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2D104-3A6D-5047-901A-4E5CADB9F979}"/>
              </a:ext>
            </a:extLst>
          </p:cNvPr>
          <p:cNvSpPr txBox="1"/>
          <p:nvPr/>
        </p:nvSpPr>
        <p:spPr>
          <a:xfrm>
            <a:off x="335517" y="6427211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GİTHUB URL EKLE!!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74235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point out the Latitude and Longitude Coordinates of SpaceX sites. Then, we add these as a Circle Marker around each launch site with a label of the name of the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very good structure to visualize the launch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assigned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classes as 0 and 1 with different colors to have required attention. Moreover, we show them on the map by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 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examples that we analyze: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launch sites near to railways?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launch sites near to highways?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launch sites near to coastline?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 launch sites keep certain distance away from cities?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ACA71-C933-C344-A930-5075B22D916C}"/>
              </a:ext>
            </a:extLst>
          </p:cNvPr>
          <p:cNvSpPr txBox="1"/>
          <p:nvPr/>
        </p:nvSpPr>
        <p:spPr>
          <a:xfrm>
            <a:off x="335517" y="6427211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GİTHUB URL EKLE!!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could not write a dashboard…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DD800-5254-0F4F-B3BF-2045FB18B132}"/>
              </a:ext>
            </a:extLst>
          </p:cNvPr>
          <p:cNvSpPr txBox="1"/>
          <p:nvPr/>
        </p:nvSpPr>
        <p:spPr>
          <a:xfrm>
            <a:off x="335517" y="6427211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GİTHUB URL EKLE!!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F64942-8EA6-9D42-BCA6-53AA27AB76B1}"/>
              </a:ext>
            </a:extLst>
          </p:cNvPr>
          <p:cNvSpPr/>
          <p:nvPr/>
        </p:nvSpPr>
        <p:spPr>
          <a:xfrm>
            <a:off x="1302328" y="2429304"/>
            <a:ext cx="43887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Load dataset as Pandas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Transform it as </a:t>
            </a:r>
            <a:r>
              <a:rPr lang="en-US" sz="1600" dirty="0" err="1">
                <a:latin typeface="Arial" panose="020B0604020202020204" pitchFamily="34" charset="0"/>
              </a:rPr>
              <a:t>Numpy</a:t>
            </a:r>
            <a:r>
              <a:rPr lang="en-US" sz="1600" dirty="0">
                <a:latin typeface="Arial" panose="020B0604020202020204" pitchFamily="34" charset="0"/>
              </a:rPr>
              <a:t> Data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Split data into training and test sets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Check how many test and train samples are there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Build different types of machine learning algorithms we want to use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Set our parameters and algorithms to </a:t>
            </a:r>
            <a:r>
              <a:rPr lang="en-US" sz="1600" dirty="0" err="1">
                <a:latin typeface="Arial" panose="020B0604020202020204" pitchFamily="34" charset="0"/>
              </a:rPr>
              <a:t>GridSearchCV</a:t>
            </a:r>
            <a:endParaRPr lang="en-US" sz="1600" dirty="0">
              <a:latin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Fit our datasets into the </a:t>
            </a:r>
            <a:r>
              <a:rPr lang="en-US" sz="1600" dirty="0" err="1">
                <a:latin typeface="Arial" panose="020B0604020202020204" pitchFamily="34" charset="0"/>
              </a:rPr>
              <a:t>GridSearch</a:t>
            </a:r>
            <a:r>
              <a:rPr lang="en-US" sz="1600" dirty="0">
                <a:latin typeface="Arial" panose="020B0604020202020204" pitchFamily="34" charset="0"/>
              </a:rPr>
              <a:t> objects and train our dataset.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7D582DA-6E2E-F649-820C-FE463DD3AA8A}"/>
              </a:ext>
            </a:extLst>
          </p:cNvPr>
          <p:cNvSpPr txBox="1">
            <a:spLocks/>
          </p:cNvSpPr>
          <p:nvPr/>
        </p:nvSpPr>
        <p:spPr>
          <a:xfrm>
            <a:off x="838200" y="1674235"/>
            <a:ext cx="3969327" cy="5490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build the model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5E506-BDFA-9D49-BF03-E1DEC7B1CD6F}"/>
              </a:ext>
            </a:extLst>
          </p:cNvPr>
          <p:cNvSpPr/>
          <p:nvPr/>
        </p:nvSpPr>
        <p:spPr>
          <a:xfrm>
            <a:off x="7102626" y="2219915"/>
            <a:ext cx="4793672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Accuracy, f1_score and Jaccard score are calculated for each model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Hyperparameters are determined for each type of algorithms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Confusion Matrix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BE7B314-5475-D240-9CAC-B67CAEFD94E1}"/>
              </a:ext>
            </a:extLst>
          </p:cNvPr>
          <p:cNvSpPr txBox="1">
            <a:spLocks/>
          </p:cNvSpPr>
          <p:nvPr/>
        </p:nvSpPr>
        <p:spPr>
          <a:xfrm>
            <a:off x="6638498" y="1674235"/>
            <a:ext cx="5553502" cy="5490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Then, we evaluate the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builded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models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37F4E-D4B2-B048-AAC1-8AD4A1FB2832}"/>
              </a:ext>
            </a:extLst>
          </p:cNvPr>
          <p:cNvSpPr/>
          <p:nvPr/>
        </p:nvSpPr>
        <p:spPr>
          <a:xfrm>
            <a:off x="7102626" y="5001180"/>
            <a:ext cx="4793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The model with the best scores (accuracy, f1, </a:t>
            </a:r>
            <a:r>
              <a:rPr lang="en-US" sz="1600" dirty="0" err="1">
                <a:latin typeface="Arial" panose="020B0604020202020204" pitchFamily="34" charset="0"/>
              </a:rPr>
              <a:t>jaccard</a:t>
            </a:r>
            <a:r>
              <a:rPr lang="en-US" sz="1600" dirty="0">
                <a:latin typeface="Arial" panose="020B0604020202020204" pitchFamily="34" charset="0"/>
              </a:rPr>
              <a:t>) wins the best performing model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F1C0E3-A7D8-BA40-93CB-D1481EF0F43D}"/>
              </a:ext>
            </a:extLst>
          </p:cNvPr>
          <p:cNvSpPr txBox="1">
            <a:spLocks/>
          </p:cNvSpPr>
          <p:nvPr/>
        </p:nvSpPr>
        <p:spPr>
          <a:xfrm>
            <a:off x="6638498" y="3898820"/>
            <a:ext cx="5553502" cy="5490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find the best performing 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7786" y="2771774"/>
            <a:ext cx="447855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i="1" spc="100" dirty="0"/>
              <a:t>Increased number of flights at a launch site is resulted as a greater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207165-543D-F046-B4D4-F342CF90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6" y="1384331"/>
            <a:ext cx="5957284" cy="53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payload mass for all launch sites gives better launch results.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Small mass amount in KSC LC is also provides better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a significant pattern cannot be found using this visualization to make a decision if the Launch Site is dependant on Pay Load Mass for a success launch.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3474A-F7BC-F84A-B24A-7BC561CC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8"/>
          <a:stretch/>
        </p:blipFill>
        <p:spPr>
          <a:xfrm>
            <a:off x="4716537" y="1414581"/>
            <a:ext cx="6121190" cy="54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with the highest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with the lowest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7D245-7D00-BE42-8177-FB4CA22C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831634"/>
            <a:ext cx="6339505" cy="48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1102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in the LEO orbit the Success appears related to the number of flights; on the other hand, there seems to be no relationship between flight number when in GTO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249C1-924D-3449-8A4B-4C3BBCB3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40" y="1358900"/>
            <a:ext cx="6451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006F4-E9C5-554A-9922-E19EFC36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46" y="1665205"/>
            <a:ext cx="5865091" cy="499918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7B93B-80D9-8A41-BDCE-081390FA5D06}"/>
              </a:ext>
            </a:extLst>
          </p:cNvPr>
          <p:cNvSpPr txBox="1">
            <a:spLocks/>
          </p:cNvSpPr>
          <p:nvPr/>
        </p:nvSpPr>
        <p:spPr>
          <a:xfrm>
            <a:off x="521101" y="2069756"/>
            <a:ext cx="4091841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200" i="1" spc="100" dirty="0"/>
              <a:t>We can observe that the success rate since 2013 kept increasing till 2020.</a:t>
            </a:r>
          </a:p>
          <a:p>
            <a:pPr marL="0" indent="0" algn="ctr">
              <a:buNone/>
            </a:pPr>
            <a:endParaRPr lang="en-CA" sz="3200" i="1" spc="100" dirty="0"/>
          </a:p>
          <a:p>
            <a:pPr marL="0" indent="0" algn="ctr">
              <a:buNone/>
            </a:pPr>
            <a:r>
              <a:rPr lang="en-CA" sz="2400" i="1" spc="100" dirty="0"/>
              <a:t>There is no launch data for the year 2011</a:t>
            </a:r>
            <a:endParaRPr lang="en-US" sz="2400" i="1" spc="1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7DB29-5439-7A43-BD5B-EB8AB697C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725" y="1412241"/>
            <a:ext cx="6649720" cy="42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8878B-C848-B740-AAD3-DF5E56B2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11" y="1908308"/>
            <a:ext cx="6870700" cy="3898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4A0E8F-11B8-6D45-A697-46D681A00086}"/>
              </a:ext>
            </a:extLst>
          </p:cNvPr>
          <p:cNvSpPr/>
          <p:nvPr/>
        </p:nvSpPr>
        <p:spPr>
          <a:xfrm>
            <a:off x="770011" y="2228671"/>
            <a:ext cx="3228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UNIQUE  </a:t>
            </a:r>
          </a:p>
          <a:p>
            <a:r>
              <a:rPr lang="en-US" dirty="0">
                <a:latin typeface="Helvetica" pitchFamily="2" charset="0"/>
              </a:rPr>
              <a:t>in the query means that it will only show Unique values in a column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9115A-8BFA-404B-B7AC-1B54252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2" y="2779234"/>
            <a:ext cx="10076033" cy="3820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D1E2BE-62FF-2548-9A1B-B10DA686F59E}"/>
              </a:ext>
            </a:extLst>
          </p:cNvPr>
          <p:cNvSpPr/>
          <p:nvPr/>
        </p:nvSpPr>
        <p:spPr>
          <a:xfrm>
            <a:off x="770011" y="1429618"/>
            <a:ext cx="3228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LIMIT  </a:t>
            </a:r>
          </a:p>
          <a:p>
            <a:r>
              <a:rPr lang="en-US" dirty="0">
                <a:latin typeface="Helvetica" pitchFamily="2" charset="0"/>
              </a:rPr>
              <a:t>in the query means that it will only show selected amount of rows in order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A0155-AAE2-6945-9698-0B4F65D69042}"/>
              </a:ext>
            </a:extLst>
          </p:cNvPr>
          <p:cNvSpPr/>
          <p:nvPr/>
        </p:nvSpPr>
        <p:spPr>
          <a:xfrm>
            <a:off x="6870560" y="1429618"/>
            <a:ext cx="3228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%  </a:t>
            </a:r>
          </a:p>
          <a:p>
            <a:r>
              <a:rPr lang="en-US" dirty="0">
                <a:latin typeface="Helvetica" pitchFamily="2" charset="0"/>
              </a:rPr>
              <a:t>in a string is utilized to search a certain part of a string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BF209-C977-1F40-BD44-23243E49C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2" y="3371273"/>
            <a:ext cx="11074400" cy="2654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435E46-62BE-D849-8BA1-4052A9DD3EAB}"/>
              </a:ext>
            </a:extLst>
          </p:cNvPr>
          <p:cNvSpPr/>
          <p:nvPr/>
        </p:nvSpPr>
        <p:spPr>
          <a:xfrm>
            <a:off x="770011" y="1429618"/>
            <a:ext cx="3228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SUM  </a:t>
            </a:r>
          </a:p>
          <a:p>
            <a:r>
              <a:rPr lang="en-US" dirty="0">
                <a:latin typeface="Helvetica" pitchFamily="2" charset="0"/>
              </a:rPr>
              <a:t>in the query means that it will summates the total in the column.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763BD-8F34-2649-A439-4F31E3170E50}"/>
              </a:ext>
            </a:extLst>
          </p:cNvPr>
          <p:cNvSpPr/>
          <p:nvPr/>
        </p:nvSpPr>
        <p:spPr>
          <a:xfrm>
            <a:off x="6870560" y="1429618"/>
            <a:ext cx="3228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WHERE  </a:t>
            </a:r>
          </a:p>
          <a:p>
            <a:r>
              <a:rPr lang="en-US" dirty="0">
                <a:latin typeface="Helvetica" pitchFamily="2" charset="0"/>
              </a:rPr>
              <a:t>clause filters the dataset to only perform calculations on  certain rows 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867D9-D55E-D148-9C8D-30BBB2D88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1" y="3371273"/>
            <a:ext cx="11836400" cy="2654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D035F4-2C02-0440-AF55-D35E15AFFB50}"/>
              </a:ext>
            </a:extLst>
          </p:cNvPr>
          <p:cNvSpPr/>
          <p:nvPr/>
        </p:nvSpPr>
        <p:spPr>
          <a:xfrm>
            <a:off x="770011" y="1429618"/>
            <a:ext cx="3228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AVG  </a:t>
            </a:r>
          </a:p>
          <a:p>
            <a:r>
              <a:rPr lang="en-US" dirty="0">
                <a:latin typeface="Helvetica" pitchFamily="2" charset="0"/>
              </a:rPr>
              <a:t>in the query means that it will averages the values in a column.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1E4F82-EF4F-DB4D-9B97-FB4338C24CA1}"/>
              </a:ext>
            </a:extLst>
          </p:cNvPr>
          <p:cNvSpPr/>
          <p:nvPr/>
        </p:nvSpPr>
        <p:spPr>
          <a:xfrm>
            <a:off x="6870560" y="1429618"/>
            <a:ext cx="3228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WHERE  </a:t>
            </a:r>
          </a:p>
          <a:p>
            <a:r>
              <a:rPr lang="en-US" dirty="0">
                <a:latin typeface="Helvetica" pitchFamily="2" charset="0"/>
              </a:rPr>
              <a:t>clause filters the dataset to only perform calculations on  certain rows 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804F3F-D096-A647-B278-41BEB037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5" y="3471575"/>
            <a:ext cx="10494818" cy="29556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49B128-55AC-C049-A38F-795F99CBABC6}"/>
              </a:ext>
            </a:extLst>
          </p:cNvPr>
          <p:cNvSpPr/>
          <p:nvPr/>
        </p:nvSpPr>
        <p:spPr>
          <a:xfrm>
            <a:off x="770011" y="1429618"/>
            <a:ext cx="3228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AND  </a:t>
            </a:r>
          </a:p>
          <a:p>
            <a:r>
              <a:rPr lang="en-US" dirty="0">
                <a:latin typeface="Helvetica" pitchFamily="2" charset="0"/>
              </a:rPr>
              <a:t>clause specifies additional filter conditions 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31A56-642B-C045-88F0-75989043585C}"/>
              </a:ext>
            </a:extLst>
          </p:cNvPr>
          <p:cNvSpPr/>
          <p:nvPr/>
        </p:nvSpPr>
        <p:spPr>
          <a:xfrm>
            <a:off x="6870560" y="1429618"/>
            <a:ext cx="3228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“&lt;“ “&gt;”  </a:t>
            </a:r>
          </a:p>
          <a:p>
            <a:r>
              <a:rPr lang="en-US" dirty="0">
                <a:latin typeface="Helvetica" pitchFamily="2" charset="0"/>
              </a:rPr>
              <a:t>we can do logical operations in numbered columns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E1211E-D221-E749-B113-74854F4C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95" y="3471575"/>
            <a:ext cx="10494818" cy="29556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F2BE99-6BD0-5C4C-886C-5FC992DD42F2}"/>
              </a:ext>
            </a:extLst>
          </p:cNvPr>
          <p:cNvSpPr/>
          <p:nvPr/>
        </p:nvSpPr>
        <p:spPr>
          <a:xfrm>
            <a:off x="770011" y="1429618"/>
            <a:ext cx="3228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GROUP BY  </a:t>
            </a:r>
          </a:p>
          <a:p>
            <a:r>
              <a:rPr lang="en-US" dirty="0">
                <a:latin typeface="Helvetica" pitchFamily="2" charset="0"/>
              </a:rPr>
              <a:t>clause groups the same values in a certain columns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BAF7E-9AF9-FC41-890B-973B684E36E3}"/>
              </a:ext>
            </a:extLst>
          </p:cNvPr>
          <p:cNvSpPr/>
          <p:nvPr/>
        </p:nvSpPr>
        <p:spPr>
          <a:xfrm>
            <a:off x="6706787" y="1429618"/>
            <a:ext cx="3228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COUNT</a:t>
            </a:r>
          </a:p>
          <a:p>
            <a:r>
              <a:rPr lang="en-US" dirty="0">
                <a:latin typeface="Helvetica" pitchFamily="2" charset="0"/>
              </a:rPr>
              <a:t>Calculates the total amount of instances in a column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41D20-D467-AF4B-96A9-E4386FD12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83" y="1087699"/>
            <a:ext cx="6383977" cy="5667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DC1329-49F3-E940-B125-658D4B6910F1}"/>
              </a:ext>
            </a:extLst>
          </p:cNvPr>
          <p:cNvSpPr/>
          <p:nvPr/>
        </p:nvSpPr>
        <p:spPr>
          <a:xfrm>
            <a:off x="906489" y="1756142"/>
            <a:ext cx="3228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Sub-Query</a:t>
            </a:r>
          </a:p>
          <a:p>
            <a:r>
              <a:rPr lang="en-US" dirty="0">
                <a:latin typeface="Helvetica" pitchFamily="2" charset="0"/>
              </a:rPr>
              <a:t>In SQL we can use subqueries to get the wanted results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ADA7B-4D15-6C4A-84E4-8124146D7411}"/>
              </a:ext>
            </a:extLst>
          </p:cNvPr>
          <p:cNvSpPr/>
          <p:nvPr/>
        </p:nvSpPr>
        <p:spPr>
          <a:xfrm>
            <a:off x="906489" y="3707771"/>
            <a:ext cx="3228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MAX</a:t>
            </a:r>
          </a:p>
          <a:p>
            <a:r>
              <a:rPr lang="en-US" dirty="0">
                <a:effectLst/>
                <a:latin typeface="Helvetica" pitchFamily="2" charset="0"/>
              </a:rPr>
              <a:t>Gives the ma</a:t>
            </a:r>
            <a:r>
              <a:rPr lang="en-US" dirty="0">
                <a:latin typeface="Helvetica" pitchFamily="2" charset="0"/>
              </a:rPr>
              <a:t>ximum value in a column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608097" y="1425388"/>
            <a:ext cx="9996715" cy="51771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Methodology Path is as follows: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from Web (Wikipedia)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 Data Analysis (EDA)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 by using IBM Cloud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data is collected from different sources.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Second, data is analyzed through different methods.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Last, predictive analysis utilized to find the best model for our data.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643DD-D04D-3446-93B3-CE8914F8266F}"/>
              </a:ext>
            </a:extLst>
          </p:cNvPr>
          <p:cNvSpPr/>
          <p:nvPr/>
        </p:nvSpPr>
        <p:spPr>
          <a:xfrm>
            <a:off x="770011" y="1429618"/>
            <a:ext cx="3228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ORDER BY  </a:t>
            </a:r>
          </a:p>
          <a:p>
            <a:r>
              <a:rPr lang="en-US" dirty="0">
                <a:latin typeface="Helvetica" pitchFamily="2" charset="0"/>
              </a:rPr>
              <a:t>Sorts the values for a certain column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AE06E-6DA1-3F48-BBFC-9A1775BF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1" y="2694867"/>
            <a:ext cx="10795000" cy="3822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CC615-7130-7F45-B64F-41D8499360BD}"/>
              </a:ext>
            </a:extLst>
          </p:cNvPr>
          <p:cNvSpPr/>
          <p:nvPr/>
        </p:nvSpPr>
        <p:spPr>
          <a:xfrm>
            <a:off x="4796100" y="1429618"/>
            <a:ext cx="3228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WHERE  </a:t>
            </a:r>
          </a:p>
          <a:p>
            <a:r>
              <a:rPr lang="en-US" dirty="0">
                <a:latin typeface="Helvetica" pitchFamily="2" charset="0"/>
              </a:rPr>
              <a:t>clause filters the dataset to only perform calculations on  certain rows 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3977B-3CA1-D242-9248-5CA87670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412" y="2784144"/>
            <a:ext cx="9795626" cy="38860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173730-3A81-8A46-8500-27CF4C43DF12}"/>
              </a:ext>
            </a:extLst>
          </p:cNvPr>
          <p:cNvSpPr/>
          <p:nvPr/>
        </p:nvSpPr>
        <p:spPr>
          <a:xfrm>
            <a:off x="770011" y="1429618"/>
            <a:ext cx="3228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ORDER BY  </a:t>
            </a:r>
          </a:p>
          <a:p>
            <a:r>
              <a:rPr lang="en-US" dirty="0">
                <a:latin typeface="Helvetica" pitchFamily="2" charset="0"/>
              </a:rPr>
              <a:t>Sorts the values for a certain column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E07F4-7F0D-EE45-9DC5-6E84708C2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511" y="1341468"/>
            <a:ext cx="7688489" cy="46841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A1FE0A-461B-BA4A-AF56-EAA2628C3F6A}"/>
              </a:ext>
            </a:extLst>
          </p:cNvPr>
          <p:cNvSpPr/>
          <p:nvPr/>
        </p:nvSpPr>
        <p:spPr>
          <a:xfrm>
            <a:off x="770011" y="2366834"/>
            <a:ext cx="3201488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200" i="1" spc="100" dirty="0"/>
              <a:t>SpaceX launch sites are located in the western and eastern United States of America.</a:t>
            </a:r>
          </a:p>
        </p:txBody>
      </p:sp>
    </p:spTree>
    <p:extLst>
      <p:ext uri="{BB962C8B-B14F-4D97-AF65-F5344CB8AC3E}">
        <p14:creationId xmlns:p14="http://schemas.microsoft.com/office/powerpoint/2010/main" val="1896411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5F261E-F344-F241-AE13-E6F5ABF7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742" y="3243229"/>
            <a:ext cx="6143663" cy="3519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25F90-25D4-5F43-B01F-27F660915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80" y="1132359"/>
            <a:ext cx="5585148" cy="31993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5EC8C4-17DF-0548-B477-DFC4A578A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1894" y="2732012"/>
            <a:ext cx="6758029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B7A54-2C4A-DD45-9581-F828DC92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527392"/>
            <a:ext cx="6324600" cy="469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46400D-19A0-914C-A113-AB5C25BFB084}"/>
              </a:ext>
            </a:extLst>
          </p:cNvPr>
          <p:cNvSpPr/>
          <p:nvPr/>
        </p:nvSpPr>
        <p:spPr>
          <a:xfrm>
            <a:off x="509516" y="1725388"/>
            <a:ext cx="35438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Helvetica" pitchFamily="2" charset="0"/>
              </a:rPr>
              <a:t>As we look at different tests, each model shows various characteristics on these tests.</a:t>
            </a:r>
          </a:p>
          <a:p>
            <a:endParaRPr lang="en-US" i="1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Since we are asked to find the best model in terms of accuracy decision tree algorithm is the winner.</a:t>
            </a:r>
          </a:p>
          <a:p>
            <a:endParaRPr lang="en-US" i="1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In terms of f1_score Logistic regression is the winner.</a:t>
            </a:r>
          </a:p>
          <a:p>
            <a:endParaRPr lang="en-US" i="1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In terms of </a:t>
            </a:r>
            <a:r>
              <a:rPr lang="en-US" i="1" dirty="0" err="1">
                <a:latin typeface="Helvetica" pitchFamily="2" charset="0"/>
              </a:rPr>
              <a:t>jaccard</a:t>
            </a:r>
            <a:r>
              <a:rPr lang="en-US" i="1" dirty="0">
                <a:latin typeface="Helvetica" pitchFamily="2" charset="0"/>
              </a:rPr>
              <a:t> score SVM is the winner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C1436F-183A-A543-B1FC-E9F1A5308A5C}"/>
              </a:ext>
            </a:extLst>
          </p:cNvPr>
          <p:cNvSpPr/>
          <p:nvPr/>
        </p:nvSpPr>
        <p:spPr>
          <a:xfrm>
            <a:off x="770011" y="1684446"/>
            <a:ext cx="43751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Confusion matrix results of the models are pretty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Here, we show the confusion matrix of decision tree algorithm since it has the highest success ratio.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Note that, accur</a:t>
            </a:r>
            <a:r>
              <a:rPr lang="en-US" dirty="0">
                <a:latin typeface="Helvetica" pitchFamily="2" charset="0"/>
              </a:rPr>
              <a:t>acy = (TP+TN)/Total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10AC1-CFD0-B243-A412-3DEFAC42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521" y="2489871"/>
            <a:ext cx="5090495" cy="4061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13713-3F65-224F-A2C5-D5692F5A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621" y="4265772"/>
            <a:ext cx="2628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Algorithm is the best for Machine Learning for this dataset in terms of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terms of f1_score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jaccard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score;  logistic regression and SVM are the winners, respectively.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•The success rates for SpaceX launches is directly proportional time in years and it is increased to the levels of 100% in the recent years.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named GEO,HEO,SSO,ES-L1 has the best success rates and SO has the lowest success rate.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KSC LC-39A had the most successful launches among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62861" y="1835603"/>
            <a:ext cx="7486730" cy="4591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capstone, we have predicted if the Falcon 9 first stage will land successfully. 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if we can determine if the first stage will land, we can determine the cost of a launch. This information can be used if an alternate company wants to bid against SpaceX for a rocket launch. 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features of successful rockets that are landed without destruction.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 out the historic trends from SpaceX’s experiences according to location, orbit et cetera.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8280"/>
            <a:ext cx="11013672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Via the API of SpaceX (REST)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(Wikipedia)</a:t>
            </a:r>
          </a:p>
          <a:p>
            <a:pPr>
              <a:lnSpc>
                <a:spcPct val="120000"/>
              </a:lnSpc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 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transformed by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Machine Learning algorithms.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Moreover, One Hot Encoding is utilized to have numeric/binary data.</a:t>
            </a:r>
          </a:p>
          <a:p>
            <a:pPr>
              <a:lnSpc>
                <a:spcPct val="120000"/>
              </a:lnSpc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sz="8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Subset of data is obtained through SQL and the initial analysis has done through visuals such as, scatter plots and bar charts.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</a:t>
            </a:r>
          </a:p>
          <a:p>
            <a:pPr>
              <a:lnSpc>
                <a:spcPct val="120000"/>
              </a:lnSpc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Several classification models have build and compared.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2CB33-0AF9-9141-96F3-56AFBE31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22" y="1537599"/>
            <a:ext cx="5590277" cy="642385"/>
          </a:xfrm>
          <a:prstGeom prst="rect">
            <a:avLst/>
          </a:prstGeom>
        </p:spPr>
      </p:pic>
      <p:sp>
        <p:nvSpPr>
          <p:cNvPr id="8" name="Pentagon 7">
            <a:extLst>
              <a:ext uri="{FF2B5EF4-FFF2-40B4-BE49-F238E27FC236}">
                <a16:creationId xmlns:a16="http://schemas.microsoft.com/office/drawing/2014/main" id="{CA1F40DF-9AC2-F14B-ABE4-4043C54162A5}"/>
              </a:ext>
            </a:extLst>
          </p:cNvPr>
          <p:cNvSpPr/>
          <p:nvPr/>
        </p:nvSpPr>
        <p:spPr>
          <a:xfrm>
            <a:off x="7884543" y="1763223"/>
            <a:ext cx="2501661" cy="5897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Response from 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D4CB3-56F9-1641-95F5-62FECE8E4BED}"/>
              </a:ext>
            </a:extLst>
          </p:cNvPr>
          <p:cNvSpPr/>
          <p:nvPr/>
        </p:nvSpPr>
        <p:spPr>
          <a:xfrm>
            <a:off x="7884543" y="2692045"/>
            <a:ext cx="2398144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Response as a 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171081-7519-7B47-8BD8-F49F4ABFF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22" y="2338709"/>
            <a:ext cx="5170598" cy="13566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98D74F-E32F-E94F-8738-3BC683367247}"/>
              </a:ext>
            </a:extLst>
          </p:cNvPr>
          <p:cNvSpPr/>
          <p:nvPr/>
        </p:nvSpPr>
        <p:spPr>
          <a:xfrm>
            <a:off x="7884543" y="3631091"/>
            <a:ext cx="2398144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 Custom Functions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6588D7-D99E-3740-859B-507E571E6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97" y="3790530"/>
            <a:ext cx="3071901" cy="1774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192270-187A-3946-AB8E-8BA51534AE2D}"/>
              </a:ext>
            </a:extLst>
          </p:cNvPr>
          <p:cNvSpPr/>
          <p:nvPr/>
        </p:nvSpPr>
        <p:spPr>
          <a:xfrm>
            <a:off x="7884543" y="4627306"/>
            <a:ext cx="2398144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list to dictionary then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0767B6-21DA-DE4B-B8E8-6B749A998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435" y="4041624"/>
            <a:ext cx="4206496" cy="15673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69A6E5-80EA-F843-84CB-2C16003EB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547" y="5853226"/>
            <a:ext cx="4407935" cy="85314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94B219-CE33-AC47-9283-8BABE51DB139}"/>
              </a:ext>
            </a:extLst>
          </p:cNvPr>
          <p:cNvCxnSpPr>
            <a:cxnSpLocks/>
            <a:stCxn id="8" idx="1"/>
            <a:endCxn id="2" idx="3"/>
          </p:cNvCxnSpPr>
          <p:nvPr/>
        </p:nvCxnSpPr>
        <p:spPr>
          <a:xfrm flipH="1" flipV="1">
            <a:off x="6694099" y="1858792"/>
            <a:ext cx="1190444" cy="19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9FB4A6-2C20-9B4B-8B7D-6CF887959AA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274421" y="2902593"/>
            <a:ext cx="1610122" cy="10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entagon 24">
            <a:extLst>
              <a:ext uri="{FF2B5EF4-FFF2-40B4-BE49-F238E27FC236}">
                <a16:creationId xmlns:a16="http://schemas.microsoft.com/office/drawing/2014/main" id="{FDD30B56-C1FB-FC48-95F0-9561CDC354A2}"/>
              </a:ext>
            </a:extLst>
          </p:cNvPr>
          <p:cNvSpPr/>
          <p:nvPr/>
        </p:nvSpPr>
        <p:spPr>
          <a:xfrm rot="10800000">
            <a:off x="7855967" y="5716066"/>
            <a:ext cx="2501661" cy="5897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1DBDA2-25CF-6B41-A52B-C60B0D4AF6DC}"/>
              </a:ext>
            </a:extLst>
          </p:cNvPr>
          <p:cNvSpPr/>
          <p:nvPr/>
        </p:nvSpPr>
        <p:spPr>
          <a:xfrm>
            <a:off x="8088072" y="5667486"/>
            <a:ext cx="2398144" cy="638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</a:t>
            </a:r>
            <a:r>
              <a:rPr lang="en-US" dirty="0" err="1"/>
              <a:t>dataframe</a:t>
            </a:r>
            <a:r>
              <a:rPr lang="en-US" dirty="0"/>
              <a:t> and export to a file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2F56E0-A1C5-C942-89F3-93549D835287}"/>
              </a:ext>
            </a:extLst>
          </p:cNvPr>
          <p:cNvCxnSpPr>
            <a:cxnSpLocks/>
          </p:cNvCxnSpPr>
          <p:nvPr/>
        </p:nvCxnSpPr>
        <p:spPr>
          <a:xfrm flipH="1">
            <a:off x="3409817" y="3817338"/>
            <a:ext cx="4474726" cy="36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91B904-5901-4146-B971-916DAEF86FBC}"/>
              </a:ext>
            </a:extLst>
          </p:cNvPr>
          <p:cNvCxnSpPr>
            <a:cxnSpLocks/>
          </p:cNvCxnSpPr>
          <p:nvPr/>
        </p:nvCxnSpPr>
        <p:spPr>
          <a:xfrm flipH="1" flipV="1">
            <a:off x="7538931" y="4931923"/>
            <a:ext cx="4491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F2E094-72A7-E445-A4F6-E0FA55CB66E0}"/>
              </a:ext>
            </a:extLst>
          </p:cNvPr>
          <p:cNvCxnSpPr>
            <a:cxnSpLocks/>
            <a:stCxn id="25" idx="3"/>
            <a:endCxn id="17" idx="3"/>
          </p:cNvCxnSpPr>
          <p:nvPr/>
        </p:nvCxnSpPr>
        <p:spPr>
          <a:xfrm flipH="1">
            <a:off x="7079482" y="6010953"/>
            <a:ext cx="776485" cy="26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C8CAAB-A8F0-FF4A-BB1F-F4F34F537587}"/>
              </a:ext>
            </a:extLst>
          </p:cNvPr>
          <p:cNvSpPr txBox="1"/>
          <p:nvPr/>
        </p:nvSpPr>
        <p:spPr>
          <a:xfrm>
            <a:off x="495648" y="6213564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GİTHUB URL EKLE!!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A1F40DF-9AC2-F14B-ABE4-4043C54162A5}"/>
              </a:ext>
            </a:extLst>
          </p:cNvPr>
          <p:cNvSpPr/>
          <p:nvPr/>
        </p:nvSpPr>
        <p:spPr>
          <a:xfrm>
            <a:off x="7884543" y="1318129"/>
            <a:ext cx="3816920" cy="3334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Response from 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D4CB3-56F9-1641-95F5-62FECE8E4BED}"/>
              </a:ext>
            </a:extLst>
          </p:cNvPr>
          <p:cNvSpPr/>
          <p:nvPr/>
        </p:nvSpPr>
        <p:spPr>
          <a:xfrm>
            <a:off x="7884542" y="1837575"/>
            <a:ext cx="3769743" cy="32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</a:t>
            </a:r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FDD30B56-C1FB-FC48-95F0-9561CDC354A2}"/>
              </a:ext>
            </a:extLst>
          </p:cNvPr>
          <p:cNvSpPr/>
          <p:nvPr/>
        </p:nvSpPr>
        <p:spPr>
          <a:xfrm rot="10800000">
            <a:off x="7940733" y="4513105"/>
            <a:ext cx="3700733" cy="5897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1DBDA2-25CF-6B41-A52B-C60B0D4AF6DC}"/>
              </a:ext>
            </a:extLst>
          </p:cNvPr>
          <p:cNvSpPr/>
          <p:nvPr/>
        </p:nvSpPr>
        <p:spPr>
          <a:xfrm>
            <a:off x="8383349" y="4488814"/>
            <a:ext cx="3132375" cy="638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dictionary to a  </a:t>
            </a:r>
            <a:r>
              <a:rPr lang="en-US" dirty="0" err="1"/>
              <a:t>dataframe</a:t>
            </a:r>
            <a:r>
              <a:rPr lang="en-US" dirty="0"/>
              <a:t> and export to a file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766AE-DEBB-B944-A987-953025DB6270}"/>
              </a:ext>
            </a:extLst>
          </p:cNvPr>
          <p:cNvSpPr txBox="1"/>
          <p:nvPr/>
        </p:nvSpPr>
        <p:spPr>
          <a:xfrm>
            <a:off x="495648" y="6213564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GİTHUB URL EKLE!!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729AC-0D9E-8E45-9584-66EEAF3E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42196"/>
            <a:ext cx="4700544" cy="139734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94B219-CE33-AC47-9283-8BABE51DB13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14800" y="1484856"/>
            <a:ext cx="3769743" cy="265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9FB4A6-2C20-9B4B-8B7D-6CF887959AA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529013" y="2001537"/>
            <a:ext cx="4355529" cy="63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E9AF7C6-A209-1E4C-A791-36CC1D9B6718}"/>
              </a:ext>
            </a:extLst>
          </p:cNvPr>
          <p:cNvSpPr/>
          <p:nvPr/>
        </p:nvSpPr>
        <p:spPr>
          <a:xfrm>
            <a:off x="7884542" y="2366213"/>
            <a:ext cx="3769743" cy="32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 tables in the URL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BEFAA0-B9D9-B447-AA47-B37969219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70" y="2880688"/>
            <a:ext cx="3587725" cy="90360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B253849-CF78-C845-B069-50D8B49C1BC8}"/>
              </a:ext>
            </a:extLst>
          </p:cNvPr>
          <p:cNvSpPr/>
          <p:nvPr/>
        </p:nvSpPr>
        <p:spPr>
          <a:xfrm>
            <a:off x="7884542" y="2866275"/>
            <a:ext cx="3769743" cy="32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Deducing Column Names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21B168-5C55-D24E-A95A-C4704486A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163" y="3093484"/>
            <a:ext cx="3656097" cy="89936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BAD757-6AB9-EE41-807B-E51E1B57002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5470555" y="3030237"/>
            <a:ext cx="2413987" cy="31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0352856-1465-DE4F-A479-153F1C550E08}"/>
              </a:ext>
            </a:extLst>
          </p:cNvPr>
          <p:cNvSpPr/>
          <p:nvPr/>
        </p:nvSpPr>
        <p:spPr>
          <a:xfrm>
            <a:off x="7884542" y="3423487"/>
            <a:ext cx="3769743" cy="32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 new dictionary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96D864-5EF6-A14E-B9F7-9A3A4AFDC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33" y="3835737"/>
            <a:ext cx="2978480" cy="178816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C51E19-F7BC-AB45-8F23-A7DFF629B4D2}"/>
              </a:ext>
            </a:extLst>
          </p:cNvPr>
          <p:cNvCxnSpPr>
            <a:cxnSpLocks/>
          </p:cNvCxnSpPr>
          <p:nvPr/>
        </p:nvCxnSpPr>
        <p:spPr>
          <a:xfrm flipH="1">
            <a:off x="3529013" y="2530174"/>
            <a:ext cx="4355529" cy="63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C9C058D-453D-B843-8C67-3C34B23D0EE0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3445882" y="3587448"/>
            <a:ext cx="4438661" cy="494125"/>
          </a:xfrm>
          <a:prstGeom prst="bentConnector3">
            <a:avLst>
              <a:gd name="adj1" fmla="val 65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74577B5-F279-3F46-AFCC-43771F270497}"/>
              </a:ext>
            </a:extLst>
          </p:cNvPr>
          <p:cNvSpPr/>
          <p:nvPr/>
        </p:nvSpPr>
        <p:spPr>
          <a:xfrm>
            <a:off x="7884542" y="3994987"/>
            <a:ext cx="3769743" cy="32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Append data to the related keys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52B99FC-A8B5-8345-A40B-041496ED6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0607" y="4203215"/>
            <a:ext cx="2856907" cy="1930234"/>
          </a:xfrm>
          <a:prstGeom prst="rect">
            <a:avLst/>
          </a:prstGeom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3B49CA4-870B-6340-90B8-7F6AA01C4FD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0" y="4156806"/>
            <a:ext cx="1759968" cy="8047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EFBEB5E4-3044-B344-BD2F-C543995BC7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995"/>
          <a:stretch/>
        </p:blipFill>
        <p:spPr>
          <a:xfrm>
            <a:off x="6387742" y="5894386"/>
            <a:ext cx="3720616" cy="638355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CB9D179-C5C3-7146-AE63-FFB73E9D7030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>
          <a:xfrm flipH="1">
            <a:off x="8248050" y="5127169"/>
            <a:ext cx="1701487" cy="76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58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A6C9DA3-FE27-E141-BD29-53C40B4A2BF0}"/>
              </a:ext>
            </a:extLst>
          </p:cNvPr>
          <p:cNvSpPr/>
          <p:nvPr/>
        </p:nvSpPr>
        <p:spPr>
          <a:xfrm>
            <a:off x="7884543" y="1825624"/>
            <a:ext cx="3816920" cy="54904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C12D3-BE6D-A740-8F20-9E030DCC4E88}"/>
              </a:ext>
            </a:extLst>
          </p:cNvPr>
          <p:cNvSpPr/>
          <p:nvPr/>
        </p:nvSpPr>
        <p:spPr>
          <a:xfrm>
            <a:off x="7884542" y="2558019"/>
            <a:ext cx="3769743" cy="534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 err="1"/>
              <a:t>dataframe</a:t>
            </a:r>
            <a:r>
              <a:rPr lang="en-US" dirty="0"/>
              <a:t> from the Data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357AE909-E123-CF44-8579-27E8BA00F34E}"/>
              </a:ext>
            </a:extLst>
          </p:cNvPr>
          <p:cNvSpPr/>
          <p:nvPr/>
        </p:nvSpPr>
        <p:spPr>
          <a:xfrm rot="10800000">
            <a:off x="7940733" y="5020601"/>
            <a:ext cx="3700733" cy="58977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92A17D-AE68-024B-9E25-DB5C25E20377}"/>
              </a:ext>
            </a:extLst>
          </p:cNvPr>
          <p:cNvSpPr/>
          <p:nvPr/>
        </p:nvSpPr>
        <p:spPr>
          <a:xfrm>
            <a:off x="8383349" y="4996310"/>
            <a:ext cx="3132375" cy="638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 results to a 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A7EF79-50F7-3845-8312-F11360666552}"/>
              </a:ext>
            </a:extLst>
          </p:cNvPr>
          <p:cNvSpPr/>
          <p:nvPr/>
        </p:nvSpPr>
        <p:spPr>
          <a:xfrm>
            <a:off x="7884542" y="3270728"/>
            <a:ext cx="3769743" cy="66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the null and irrelevant values from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F9FF32-6EDD-F045-AE71-90A31CACE002}"/>
              </a:ext>
            </a:extLst>
          </p:cNvPr>
          <p:cNvSpPr/>
          <p:nvPr/>
        </p:nvSpPr>
        <p:spPr>
          <a:xfrm>
            <a:off x="7884542" y="4132548"/>
            <a:ext cx="3769743" cy="62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quantitative columns if there are not (One hot coding)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D6720-573C-DE40-A68C-8ACC0FA25AC4}"/>
              </a:ext>
            </a:extLst>
          </p:cNvPr>
          <p:cNvSpPr txBox="1"/>
          <p:nvPr/>
        </p:nvSpPr>
        <p:spPr>
          <a:xfrm>
            <a:off x="335517" y="6427211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GİTHUB URL EKLE!!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340F5-D324-FB42-82E4-B68F166D9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63"/>
          <a:stretch/>
        </p:blipFill>
        <p:spPr>
          <a:xfrm>
            <a:off x="975589" y="3270728"/>
            <a:ext cx="5120411" cy="30992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88BB0D-9A55-1041-8CBC-C4F635CB9419}"/>
              </a:ext>
            </a:extLst>
          </p:cNvPr>
          <p:cNvSpPr/>
          <p:nvPr/>
        </p:nvSpPr>
        <p:spPr>
          <a:xfrm>
            <a:off x="975589" y="14999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We have performed some Exploratory Data Analysis (EDA) to find some patterns in the data and determine what would be the label for training supervised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1707</Words>
  <Application>Microsoft Macintosh PowerPoint</Application>
  <PresentationFormat>Widescreen</PresentationFormat>
  <Paragraphs>251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Abadi</vt:lpstr>
      <vt:lpstr>Arial</vt:lpstr>
      <vt:lpstr>Calibri</vt:lpstr>
      <vt:lpstr>Calibri Light</vt:lpstr>
      <vt:lpstr>Helvetica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Alper Şener</cp:lastModifiedBy>
  <cp:revision>214</cp:revision>
  <dcterms:created xsi:type="dcterms:W3CDTF">2021-04-29T18:58:34Z</dcterms:created>
  <dcterms:modified xsi:type="dcterms:W3CDTF">2021-12-30T14:51:53Z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